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70" r:id="rId5"/>
    <p:sldId id="276" r:id="rId6"/>
    <p:sldId id="281" r:id="rId7"/>
    <p:sldId id="275" r:id="rId8"/>
    <p:sldId id="277" r:id="rId9"/>
    <p:sldId id="278" r:id="rId10"/>
    <p:sldId id="279" r:id="rId11"/>
    <p:sldId id="280" r:id="rId12"/>
    <p:sldId id="269" r:id="rId13"/>
    <p:sldId id="274" r:id="rId14"/>
    <p:sldId id="282" r:id="rId15"/>
  </p:sldIdLst>
  <p:sldSz cx="9144000" cy="5143500" type="screen16x9"/>
  <p:notesSz cx="6858000" cy="9144000"/>
  <p:defaultTextStyle>
    <a:defPPr>
      <a:defRPr lang="da-DK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84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14" y="91"/>
      </p:cViewPr>
      <p:guideLst>
        <p:guide orient="horz" pos="1756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566E97-510E-40FE-A735-6908927F4632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283CE715-67E5-4F1A-85AB-14946D28F0F1}">
      <dgm:prSet phldrT="[Text]"/>
      <dgm:spPr/>
      <dgm:t>
        <a:bodyPr/>
        <a:lstStyle/>
        <a:p>
          <a:r>
            <a:rPr lang="da-DK" b="1" dirty="0">
              <a:solidFill>
                <a:schemeClr val="bg2"/>
              </a:solidFill>
            </a:rPr>
            <a:t>IT</a:t>
          </a:r>
        </a:p>
        <a:p>
          <a:r>
            <a:rPr lang="da-DK" dirty="0"/>
            <a:t>Programmering</a:t>
          </a:r>
        </a:p>
        <a:p>
          <a:r>
            <a:rPr lang="da-DK" dirty="0"/>
            <a:t>Algoritmer</a:t>
          </a:r>
        </a:p>
        <a:p>
          <a:r>
            <a:rPr lang="da-DK" dirty="0"/>
            <a:t>Data</a:t>
          </a:r>
        </a:p>
        <a:p>
          <a:endParaRPr lang="da-DK" dirty="0"/>
        </a:p>
      </dgm:t>
    </dgm:pt>
    <dgm:pt modelId="{6518351F-B9C4-405E-A7BD-F6BD1CDB2E9F}" type="parTrans" cxnId="{13DE2062-4C8A-41BB-A08C-9DA879F5184C}">
      <dgm:prSet/>
      <dgm:spPr/>
      <dgm:t>
        <a:bodyPr/>
        <a:lstStyle/>
        <a:p>
          <a:endParaRPr lang="en-US"/>
        </a:p>
      </dgm:t>
    </dgm:pt>
    <dgm:pt modelId="{49524817-3C26-44CB-9EA9-F18099B4EBA5}" type="sibTrans" cxnId="{13DE2062-4C8A-41BB-A08C-9DA879F5184C}">
      <dgm:prSet/>
      <dgm:spPr/>
      <dgm:t>
        <a:bodyPr/>
        <a:lstStyle/>
        <a:p>
          <a:endParaRPr lang="en-US"/>
        </a:p>
      </dgm:t>
    </dgm:pt>
    <dgm:pt modelId="{775CA851-18F2-4112-A3D0-C9554FCFB12D}">
      <dgm:prSet phldrT="[Text]"/>
      <dgm:spPr/>
      <dgm:t>
        <a:bodyPr/>
        <a:lstStyle/>
        <a:p>
          <a:r>
            <a:rPr lang="da-DK" b="1" dirty="0">
              <a:solidFill>
                <a:schemeClr val="bg2"/>
              </a:solidFill>
            </a:rPr>
            <a:t>Konsulent</a:t>
          </a:r>
        </a:p>
        <a:p>
          <a:r>
            <a:rPr lang="da-DK" dirty="0"/>
            <a:t>Rådgivning</a:t>
          </a:r>
        </a:p>
        <a:p>
          <a:r>
            <a:rPr lang="da-DK" dirty="0"/>
            <a:t>Kundehåndtering</a:t>
          </a:r>
        </a:p>
        <a:p>
          <a:r>
            <a:rPr lang="da-DK" dirty="0"/>
            <a:t>Forretning</a:t>
          </a:r>
        </a:p>
        <a:p>
          <a:endParaRPr lang="en-US" dirty="0"/>
        </a:p>
      </dgm:t>
    </dgm:pt>
    <dgm:pt modelId="{CF95672E-6B8A-4886-9F4C-BBDD314DF1EA}" type="parTrans" cxnId="{33F001BB-C31B-44A2-A6EB-AB58DD89F13B}">
      <dgm:prSet/>
      <dgm:spPr/>
      <dgm:t>
        <a:bodyPr/>
        <a:lstStyle/>
        <a:p>
          <a:endParaRPr lang="en-US"/>
        </a:p>
      </dgm:t>
    </dgm:pt>
    <dgm:pt modelId="{C276E22C-DA74-4EB1-8551-F889FB753BC8}" type="sibTrans" cxnId="{33F001BB-C31B-44A2-A6EB-AB58DD89F13B}">
      <dgm:prSet/>
      <dgm:spPr/>
      <dgm:t>
        <a:bodyPr/>
        <a:lstStyle/>
        <a:p>
          <a:endParaRPr lang="en-US"/>
        </a:p>
      </dgm:t>
    </dgm:pt>
    <dgm:pt modelId="{7A06E33D-8942-4F3C-8A64-5FA416929DDC}" type="pres">
      <dgm:prSet presAssocID="{2D566E97-510E-40FE-A735-6908927F4632}" presName="compositeShape" presStyleCnt="0">
        <dgm:presLayoutVars>
          <dgm:chMax val="7"/>
          <dgm:dir/>
          <dgm:resizeHandles val="exact"/>
        </dgm:presLayoutVars>
      </dgm:prSet>
      <dgm:spPr/>
    </dgm:pt>
    <dgm:pt modelId="{D6CFEE92-66FE-4E67-9C5F-90DB882586F0}" type="pres">
      <dgm:prSet presAssocID="{283CE715-67E5-4F1A-85AB-14946D28F0F1}" presName="circ1" presStyleLbl="vennNode1" presStyleIdx="0" presStyleCnt="2"/>
      <dgm:spPr/>
    </dgm:pt>
    <dgm:pt modelId="{CAA87632-6942-4376-8648-920684B69D19}" type="pres">
      <dgm:prSet presAssocID="{283CE715-67E5-4F1A-85AB-14946D28F0F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A7A0623-EFCF-45E3-B3A3-09D6BCC2E012}" type="pres">
      <dgm:prSet presAssocID="{775CA851-18F2-4112-A3D0-C9554FCFB12D}" presName="circ2" presStyleLbl="vennNode1" presStyleIdx="1" presStyleCnt="2"/>
      <dgm:spPr/>
    </dgm:pt>
    <dgm:pt modelId="{79D4E614-D13D-4B62-8357-D8B10D2197D9}" type="pres">
      <dgm:prSet presAssocID="{775CA851-18F2-4112-A3D0-C9554FCFB12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CD00B00-153A-4AE7-BC56-340D2F7ABBC4}" type="presOf" srcId="{283CE715-67E5-4F1A-85AB-14946D28F0F1}" destId="{D6CFEE92-66FE-4E67-9C5F-90DB882586F0}" srcOrd="0" destOrd="0" presId="urn:microsoft.com/office/officeart/2005/8/layout/venn1"/>
    <dgm:cxn modelId="{E96AFB3A-1516-444C-8BD6-01AD8528146E}" type="presOf" srcId="{775CA851-18F2-4112-A3D0-C9554FCFB12D}" destId="{79D4E614-D13D-4B62-8357-D8B10D2197D9}" srcOrd="1" destOrd="0" presId="urn:microsoft.com/office/officeart/2005/8/layout/venn1"/>
    <dgm:cxn modelId="{13DE2062-4C8A-41BB-A08C-9DA879F5184C}" srcId="{2D566E97-510E-40FE-A735-6908927F4632}" destId="{283CE715-67E5-4F1A-85AB-14946D28F0F1}" srcOrd="0" destOrd="0" parTransId="{6518351F-B9C4-405E-A7BD-F6BD1CDB2E9F}" sibTransId="{49524817-3C26-44CB-9EA9-F18099B4EBA5}"/>
    <dgm:cxn modelId="{33F001BB-C31B-44A2-A6EB-AB58DD89F13B}" srcId="{2D566E97-510E-40FE-A735-6908927F4632}" destId="{775CA851-18F2-4112-A3D0-C9554FCFB12D}" srcOrd="1" destOrd="0" parTransId="{CF95672E-6B8A-4886-9F4C-BBDD314DF1EA}" sibTransId="{C276E22C-DA74-4EB1-8551-F889FB753BC8}"/>
    <dgm:cxn modelId="{0E9F92C0-522F-44DC-96A2-F3063A809819}" type="presOf" srcId="{283CE715-67E5-4F1A-85AB-14946D28F0F1}" destId="{CAA87632-6942-4376-8648-920684B69D19}" srcOrd="1" destOrd="0" presId="urn:microsoft.com/office/officeart/2005/8/layout/venn1"/>
    <dgm:cxn modelId="{6DA6ECE0-EC06-4275-BA99-2D642E71F4E7}" type="presOf" srcId="{2D566E97-510E-40FE-A735-6908927F4632}" destId="{7A06E33D-8942-4F3C-8A64-5FA416929DDC}" srcOrd="0" destOrd="0" presId="urn:microsoft.com/office/officeart/2005/8/layout/venn1"/>
    <dgm:cxn modelId="{319BF5F5-50C7-4B23-8011-8F2A273C127E}" type="presOf" srcId="{775CA851-18F2-4112-A3D0-C9554FCFB12D}" destId="{AA7A0623-EFCF-45E3-B3A3-09D6BCC2E012}" srcOrd="0" destOrd="0" presId="urn:microsoft.com/office/officeart/2005/8/layout/venn1"/>
    <dgm:cxn modelId="{AA587AF8-9D1C-4C33-91EC-F71B7CC9E665}" type="presParOf" srcId="{7A06E33D-8942-4F3C-8A64-5FA416929DDC}" destId="{D6CFEE92-66FE-4E67-9C5F-90DB882586F0}" srcOrd="0" destOrd="0" presId="urn:microsoft.com/office/officeart/2005/8/layout/venn1"/>
    <dgm:cxn modelId="{4A5ADE7F-22EF-458F-A95D-3065EA430F2E}" type="presParOf" srcId="{7A06E33D-8942-4F3C-8A64-5FA416929DDC}" destId="{CAA87632-6942-4376-8648-920684B69D19}" srcOrd="1" destOrd="0" presId="urn:microsoft.com/office/officeart/2005/8/layout/venn1"/>
    <dgm:cxn modelId="{E972AC50-55E4-49BA-9EA9-215555A1EB85}" type="presParOf" srcId="{7A06E33D-8942-4F3C-8A64-5FA416929DDC}" destId="{AA7A0623-EFCF-45E3-B3A3-09D6BCC2E012}" srcOrd="2" destOrd="0" presId="urn:microsoft.com/office/officeart/2005/8/layout/venn1"/>
    <dgm:cxn modelId="{46EEF31F-3429-4FB8-810A-995BED809AD9}" type="presParOf" srcId="{7A06E33D-8942-4F3C-8A64-5FA416929DDC}" destId="{79D4E614-D13D-4B62-8357-D8B10D2197D9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FEE92-66FE-4E67-9C5F-90DB882586F0}">
      <dsp:nvSpPr>
        <dsp:cNvPr id="0" name=""/>
        <dsp:cNvSpPr/>
      </dsp:nvSpPr>
      <dsp:spPr>
        <a:xfrm>
          <a:off x="137159" y="340360"/>
          <a:ext cx="3383280" cy="338327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b="1" kern="1200" dirty="0">
              <a:solidFill>
                <a:schemeClr val="bg2"/>
              </a:solidFill>
            </a:rPr>
            <a:t>IT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Programmering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Algoritmer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Data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2100" kern="1200" dirty="0"/>
        </a:p>
      </dsp:txBody>
      <dsp:txXfrm>
        <a:off x="609599" y="739321"/>
        <a:ext cx="1950720" cy="2585357"/>
      </dsp:txXfrm>
    </dsp:sp>
    <dsp:sp modelId="{AA7A0623-EFCF-45E3-B3A3-09D6BCC2E012}">
      <dsp:nvSpPr>
        <dsp:cNvPr id="0" name=""/>
        <dsp:cNvSpPr/>
      </dsp:nvSpPr>
      <dsp:spPr>
        <a:xfrm>
          <a:off x="2575559" y="340360"/>
          <a:ext cx="3383280" cy="3383279"/>
        </a:xfrm>
        <a:prstGeom prst="ellipse">
          <a:avLst/>
        </a:prstGeom>
        <a:solidFill>
          <a:schemeClr val="accent5">
            <a:alpha val="50000"/>
            <a:hueOff val="9991771"/>
            <a:satOff val="-38560"/>
            <a:lumOff val="-18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b="1" kern="1200" dirty="0">
              <a:solidFill>
                <a:schemeClr val="bg2"/>
              </a:solidFill>
            </a:rPr>
            <a:t>Konsulent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Rådgivning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Kundehåndtering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Forretning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3535680" y="739321"/>
        <a:ext cx="1950720" cy="2585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BD6D45-6EE9-4945-BC5F-0D0A3C9016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58EF79-1A82-CF4A-B617-4B550B38E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E6BEA-3EAF-184F-971B-CE59E0ED1E73}" type="datetimeFigureOut">
              <a:rPr lang="da-DK" smtClean="0"/>
              <a:t>30-08-2021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F72C9-7E5E-A14D-8DBA-B3B07F4662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20A54-F960-6241-A449-79CE1BE290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92CFE-3B7A-3B44-89D6-7B8AC0C65C9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0755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ACAED-7BFE-974C-9513-70D0F3B3319B}" type="datetimeFigureOut">
              <a:rPr lang="da-DK" smtClean="0"/>
              <a:t>30-08-2021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C9B09-1343-A043-9921-A0566060D0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73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page - projec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DDED2-82DF-B842-B46F-9F947CAF8C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103891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Præsentationens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779E-2811-B14E-9974-985F7B8F9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0937" y="964059"/>
            <a:ext cx="1417674" cy="232165"/>
          </a:xfrm>
          <a:solidFill>
            <a:schemeClr val="accent4"/>
          </a:solidFill>
        </p:spPr>
        <p:txBody>
          <a:bodyPr wrap="none" lIns="90000" tIns="54000" rIns="90000" bIns="54000" anchor="ctr" anchorCtr="0">
            <a:spAutoFit/>
          </a:bodyPr>
          <a:lstStyle>
            <a:lvl1pPr marL="0" indent="0" algn="l">
              <a:buFontTx/>
              <a:buNone/>
              <a:defRPr sz="800" b="1" cap="all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Kundens navn eller logo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E85E9E-2EAB-7A41-8CF1-640C302204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0938" y="2668589"/>
            <a:ext cx="3421062" cy="226612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900" b="1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Projektets navn</a:t>
            </a:r>
          </a:p>
          <a:p>
            <a:pPr lvl="0"/>
            <a:endParaRPr lang="da-DK" noProof="0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1BDC018-947C-3848-B70A-1F9C77F155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6889" y="2872370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dato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915BC-B6D1-EE41-B47D-4759A6A3BDA5}"/>
              </a:ext>
            </a:extLst>
          </p:cNvPr>
          <p:cNvSpPr txBox="1"/>
          <p:nvPr userDrawn="1"/>
        </p:nvSpPr>
        <p:spPr>
          <a:xfrm>
            <a:off x="1150938" y="2872370"/>
            <a:ext cx="924997" cy="471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Dato: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Version: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Forfatter: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Kontakt: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D3DEA1A-1A0F-CC43-972E-39C36D6CCE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6889" y="2992881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versionsnummer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DC78372-9D76-F74B-8706-DB4AFC8A05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6889" y="3113392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navn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7D312C8-6AE9-C847-B7B8-CDF7E32B1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36889" y="3237077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xxx@netcompany.com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8C3E4B5-BBA3-9F47-ADEA-FF870EA90B3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0938" y="2420758"/>
            <a:ext cx="129600" cy="18000"/>
          </a:xfrm>
          <a:solidFill>
            <a:schemeClr val="accent4"/>
          </a:solid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da-DK" noProof="0" dirty="0"/>
              <a:t>.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7BFF3BF-506C-DF44-9146-4A56F7D7EF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0935" y="3565730"/>
            <a:ext cx="1162800" cy="15410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da-DK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5960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  <a:p>
            <a:endParaRPr lang="da-DK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3D2A6F-6DE4-C141-AB3A-764E4AD09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</p:spTree>
    <p:extLst>
      <p:ext uri="{BB962C8B-B14F-4D97-AF65-F5344CB8AC3E}">
        <p14:creationId xmlns:p14="http://schemas.microsoft.com/office/powerpoint/2010/main" val="79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105850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afsnitstitel </a:t>
            </a:r>
            <a:br>
              <a:rPr lang="da-DK" noProof="0" dirty="0"/>
            </a:br>
            <a:endParaRPr lang="da-DK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26110" y="2568971"/>
            <a:ext cx="6858000" cy="1241822"/>
          </a:xfrm>
        </p:spPr>
        <p:txBody>
          <a:bodyPr lIns="0" tIns="0" rIns="0" bIns="0" anchor="t" anchorCtr="0"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 noProof="0" dirty="0"/>
              <a:t>Tryk for at redigere undertitel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A1315E3-5CDC-2347-8227-8B321E1CAC12}"/>
              </a:ext>
            </a:extLst>
          </p:cNvPr>
          <p:cNvSpPr txBox="1">
            <a:spLocks/>
          </p:cNvSpPr>
          <p:nvPr userDrawn="1"/>
        </p:nvSpPr>
        <p:spPr>
          <a:xfrm>
            <a:off x="1126110" y="2419200"/>
            <a:ext cx="129600" cy="1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bIns="7200"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Tx/>
              <a:buNone/>
              <a:defRPr sz="1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47675" indent="-13493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noProof="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E62944-0457-8D49-AB0B-8A0829E38638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DB6388A9-4AD8-4A39-BC9C-B74E9BB344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- customis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A35F901-1886-0D44-967D-CBC9ADBDFD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ym typeface="Wingdings" panose="05000000000000000000" pitchFamily="2" charset="2"/>
              </a:defRPr>
            </a:lvl1pPr>
            <a:lvl2pPr marL="312737" indent="0">
              <a:buNone/>
              <a:defRPr/>
            </a:lvl2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  <a:p>
            <a:endParaRPr lang="da-DK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A3DE6B0-84AB-9647-876A-F5DA928B24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6110" y="2417058"/>
            <a:ext cx="129600" cy="1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2587A19-7C1C-5C49-A4D9-4DB7F02126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105850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afsnitstitel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FEEAD67-D3CB-0A40-89F1-EB325AFB53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26110" y="2568971"/>
            <a:ext cx="6858000" cy="1241822"/>
          </a:xfrm>
        </p:spPr>
        <p:txBody>
          <a:bodyPr lIns="0" tIns="0" rIns="0" bIns="0" anchor="t" anchorCtr="0"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 noProof="0" dirty="0"/>
              <a:t>Tryk for at redigere undertitel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0945C-2C14-5E4B-B957-67C4FEB5350B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en-US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en-US" sz="800" noProof="0" dirty="0">
              <a:solidFill>
                <a:schemeClr val="bg1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C1E6D4AB-3F1A-47C7-A3DC-3C180C29DA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5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no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A35F901-1886-0D44-967D-CBC9ADBDFD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3B1556-87ED-CF4E-916D-085F92714FE3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BDF0A9E8-E647-4FF9-B8F3-58CDCDAF02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2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with whit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A35F901-1886-0D44-967D-CBC9ADBDFD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  <a:p>
            <a:endParaRPr lang="da-DK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26110" y="1335599"/>
            <a:ext cx="4967665" cy="1029423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tekst ovenpå billedet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DFF17-E767-4F48-ABDE-25A5F0AE212C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3CAA5C76-E617-4A5A-84E7-ACED897AA7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9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with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A35F901-1886-0D44-967D-CBC9ADBDFD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26110" y="1335599"/>
            <a:ext cx="4720710" cy="967087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Tilføj tekst ovenpå billedet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72030A-4015-8047-AC41-06474BD89AFD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tx1"/>
                </a:solidFill>
              </a:rPr>
              <a:pPr algn="r"/>
              <a:t>‹#›</a:t>
            </a:fld>
            <a:endParaRPr lang="da-DK" sz="800" noProof="0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DFAD02-206F-4D64-AF90-89BE7D27FF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938" y="4788157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97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D7D860-AB02-0343-AD7F-DC678A61E430}"/>
              </a:ext>
            </a:extLst>
          </p:cNvPr>
          <p:cNvSpPr/>
          <p:nvPr userDrawn="1"/>
        </p:nvSpPr>
        <p:spPr>
          <a:xfrm>
            <a:off x="4572000" y="158750"/>
            <a:ext cx="4429125" cy="482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293941-513E-9349-BDBF-84A987154E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50" y="519113"/>
            <a:ext cx="3833564" cy="295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DB0D81-F352-AE4F-A936-C3D8C4AE51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750" y="1049867"/>
            <a:ext cx="3827463" cy="35745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8CE0523-219C-4D46-9AB9-3FC871B173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72563" y="1049867"/>
            <a:ext cx="3827463" cy="357452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155C1-C59B-FC4C-804E-0F086BAC1732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86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D7D860-AB02-0343-AD7F-DC678A61E430}"/>
              </a:ext>
            </a:extLst>
          </p:cNvPr>
          <p:cNvSpPr/>
          <p:nvPr userDrawn="1"/>
        </p:nvSpPr>
        <p:spPr>
          <a:xfrm>
            <a:off x="158401" y="158750"/>
            <a:ext cx="4413600" cy="482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293941-513E-9349-BDBF-84A987154E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2295" y="519113"/>
            <a:ext cx="3827214" cy="295200"/>
          </a:xfrm>
        </p:spPr>
        <p:txBody>
          <a:bodyPr/>
          <a:lstStyle>
            <a:lvl1pPr>
              <a:defRPr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DB0D81-F352-AE4F-A936-C3D8C4AE51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045" y="1000655"/>
            <a:ext cx="3827463" cy="36237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8CE0523-219C-4D46-9AB9-3FC871B173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1000655"/>
            <a:ext cx="3631151" cy="3623733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195FD2F-F8BE-7745-8EA6-D8C9A836D610}"/>
              </a:ext>
            </a:extLst>
          </p:cNvPr>
          <p:cNvSpPr txBox="1">
            <a:spLocks/>
          </p:cNvSpPr>
          <p:nvPr userDrawn="1"/>
        </p:nvSpPr>
        <p:spPr>
          <a:xfrm>
            <a:off x="4792045" y="898484"/>
            <a:ext cx="129600" cy="1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bIns="7200"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Tx/>
              <a:buNone/>
              <a:defRPr sz="1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47675" indent="-13493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noProof="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315E2-0B57-CA45-BB71-980E7E842D1F}"/>
              </a:ext>
            </a:extLst>
          </p:cNvPr>
          <p:cNvSpPr txBox="1"/>
          <p:nvPr userDrawn="1"/>
        </p:nvSpPr>
        <p:spPr>
          <a:xfrm>
            <a:off x="1078173" y="46402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da-DK" sz="1600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70AA9-8E00-D64A-AC0F-6D76CF82CF63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tx1"/>
                </a:solidFill>
              </a:rPr>
              <a:pPr algn="r"/>
              <a:t>‹#›</a:t>
            </a:fld>
            <a:endParaRPr lang="da-DK" sz="800" noProof="0" dirty="0">
              <a:solidFill>
                <a:schemeClr val="tx1"/>
              </a:solidFill>
            </a:endParaRP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D1C9BC04-F9F4-4112-9139-3C41E63CCD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50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15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quot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D7D860-AB02-0343-AD7F-DC678A61E430}"/>
              </a:ext>
            </a:extLst>
          </p:cNvPr>
          <p:cNvSpPr/>
          <p:nvPr userDrawn="1"/>
        </p:nvSpPr>
        <p:spPr>
          <a:xfrm>
            <a:off x="4572000" y="158750"/>
            <a:ext cx="4429125" cy="482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5167DF-EFAC-764D-B6D0-1D978083656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265894" y="2099634"/>
            <a:ext cx="3133320" cy="1786566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tabLst>
                <a:tab pos="1862138" algn="l"/>
              </a:tabLst>
              <a:defRPr b="1" i="1">
                <a:solidFill>
                  <a:schemeClr val="accent4"/>
                </a:solidFill>
              </a:defRPr>
            </a:lvl1pPr>
            <a:lvl2pPr marL="3429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2pPr>
            <a:lvl3pPr marL="6858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3pPr>
            <a:lvl4pPr marL="10287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4pPr>
            <a:lvl5pPr marL="13716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1" name="Tekstfelt 1">
            <a:extLst>
              <a:ext uri="{FF2B5EF4-FFF2-40B4-BE49-F238E27FC236}">
                <a16:creationId xmlns:a16="http://schemas.microsoft.com/office/drawing/2014/main" id="{B3E61175-05F9-EF42-83BC-FDFD379CC0A2}"/>
              </a:ext>
            </a:extLst>
          </p:cNvPr>
          <p:cNvSpPr txBox="1"/>
          <p:nvPr userDrawn="1"/>
        </p:nvSpPr>
        <p:spPr>
          <a:xfrm>
            <a:off x="5151546" y="1556087"/>
            <a:ext cx="671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000" noProof="0" dirty="0">
                <a:solidFill>
                  <a:srgbClr val="E7675A"/>
                </a:solidFill>
              </a:rPr>
              <a:t>“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5FEAC2A-37DC-8941-95AF-394E4C4A74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750" y="1061238"/>
            <a:ext cx="3827463" cy="35631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12737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013050-2CD0-8C46-A175-8C8436CB8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50" y="519113"/>
            <a:ext cx="3833564" cy="295200"/>
          </a:xfrm>
        </p:spPr>
        <p:txBody>
          <a:bodyPr/>
          <a:lstStyle>
            <a:lvl1pPr>
              <a:defRPr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E770B-255F-9C4C-8223-9478899CD8D4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137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 and quot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D7D860-AB02-0343-AD7F-DC678A61E430}"/>
              </a:ext>
            </a:extLst>
          </p:cNvPr>
          <p:cNvSpPr/>
          <p:nvPr userDrawn="1"/>
        </p:nvSpPr>
        <p:spPr>
          <a:xfrm>
            <a:off x="158401" y="158750"/>
            <a:ext cx="4413600" cy="482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293941-513E-9349-BDBF-84A987154E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2295" y="519113"/>
            <a:ext cx="3827214" cy="295200"/>
          </a:xfrm>
        </p:spPr>
        <p:txBody>
          <a:bodyPr/>
          <a:lstStyle>
            <a:lvl1pPr>
              <a:defRPr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DB0D81-F352-AE4F-A936-C3D8C4AE51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045" y="1026871"/>
            <a:ext cx="3827463" cy="35975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195FD2F-F8BE-7745-8EA6-D8C9A836D610}"/>
              </a:ext>
            </a:extLst>
          </p:cNvPr>
          <p:cNvSpPr txBox="1">
            <a:spLocks/>
          </p:cNvSpPr>
          <p:nvPr userDrawn="1"/>
        </p:nvSpPr>
        <p:spPr>
          <a:xfrm>
            <a:off x="4792295" y="911592"/>
            <a:ext cx="129600" cy="1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bIns="7200"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Tx/>
              <a:buNone/>
              <a:defRPr sz="1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47675" indent="-13493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noProof="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315E2-0B57-CA45-BB71-980E7E842D1F}"/>
              </a:ext>
            </a:extLst>
          </p:cNvPr>
          <p:cNvSpPr txBox="1"/>
          <p:nvPr userDrawn="1"/>
        </p:nvSpPr>
        <p:spPr>
          <a:xfrm>
            <a:off x="1078173" y="46402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da-DK" sz="1600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E3F1EB-DBA1-9345-AEC9-2BC1225354B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2295" y="2099634"/>
            <a:ext cx="3133320" cy="1786566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tabLst>
                <a:tab pos="1862138" algn="l"/>
              </a:tabLst>
              <a:defRPr b="1" i="1">
                <a:solidFill>
                  <a:schemeClr val="accent4"/>
                </a:solidFill>
              </a:defRPr>
            </a:lvl1pPr>
            <a:lvl2pPr marL="3429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2pPr>
            <a:lvl3pPr marL="6858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3pPr>
            <a:lvl4pPr marL="10287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4pPr>
            <a:lvl5pPr marL="13716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5" name="Tekstfelt 1">
            <a:extLst>
              <a:ext uri="{FF2B5EF4-FFF2-40B4-BE49-F238E27FC236}">
                <a16:creationId xmlns:a16="http://schemas.microsoft.com/office/drawing/2014/main" id="{97ED7EAA-B35C-3242-B58B-B208B9657D5D}"/>
              </a:ext>
            </a:extLst>
          </p:cNvPr>
          <p:cNvSpPr txBox="1"/>
          <p:nvPr userDrawn="1"/>
        </p:nvSpPr>
        <p:spPr>
          <a:xfrm>
            <a:off x="737947" y="1556087"/>
            <a:ext cx="671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000" noProof="0" dirty="0">
                <a:solidFill>
                  <a:srgbClr val="E7675A"/>
                </a:solidFill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29CF3-6CBA-7A4C-BC25-3CCD11ED0BF5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tx1"/>
                </a:solidFill>
              </a:rPr>
              <a:pPr algn="r"/>
              <a:t>‹#›</a:t>
            </a:fld>
            <a:endParaRPr lang="da-DK" sz="800" noProof="0" dirty="0">
              <a:solidFill>
                <a:schemeClr val="tx1"/>
              </a:solidFill>
            </a:endParaRP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6EEEF310-3C2F-4668-86EB-46AA6D35D6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50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75CD9-D63F-1842-8593-95C16D32CF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E051934-3E34-F340-9D82-E177956508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047889"/>
            <a:ext cx="8064500" cy="3576499"/>
          </a:xfrm>
        </p:spPr>
        <p:txBody>
          <a:bodyPr/>
          <a:lstStyle>
            <a:lvl1pPr marL="0" indent="0">
              <a:buFontTx/>
              <a:buNone/>
              <a:defRPr baseline="0"/>
            </a:lvl1pPr>
            <a:lvl2pPr marL="312737" indent="0">
              <a:buFontTx/>
              <a:buNone/>
              <a:defRPr baseline="0"/>
            </a:lvl2pPr>
            <a:lvl3pPr marL="685800" indent="0">
              <a:buFontTx/>
              <a:buNone/>
              <a:defRPr baseline="0"/>
            </a:lvl3pPr>
            <a:lvl4pPr marL="1028700" indent="0">
              <a:buFontTx/>
              <a:buNone/>
              <a:defRPr baseline="0"/>
            </a:lvl4pPr>
            <a:lvl5pPr marL="1371600" indent="0">
              <a:buFontTx/>
              <a:buNone/>
              <a:defRPr baseline="0"/>
            </a:lvl5pPr>
          </a:lstStyle>
          <a:p>
            <a:pPr lvl="0"/>
            <a:r>
              <a:rPr lang="da-DK" noProof="0" dirty="0"/>
              <a:t>Indsæt tekst</a:t>
            </a:r>
          </a:p>
          <a:p>
            <a:pPr lvl="0"/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163744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0CFBCC-18CC-E746-A5BB-3C80385048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1999" y="158550"/>
            <a:ext cx="4429125" cy="48262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eller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78F610-395C-AC4E-86CC-2E4BA2BB8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50" y="519113"/>
            <a:ext cx="3833564" cy="295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576E1E-DA16-0F4C-9A6C-50B994F8A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750" y="1054564"/>
            <a:ext cx="3827463" cy="3569824"/>
          </a:xfrm>
        </p:spPr>
        <p:txBody>
          <a:bodyPr/>
          <a:lstStyle>
            <a:lvl1pPr marL="0" indent="0">
              <a:buNone/>
              <a:defRPr/>
            </a:lvl1pPr>
            <a:lvl2pPr marL="312737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B0BDF-A99D-6647-8F4C-8D3362DE10EC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4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504DCFA-E593-0B45-B302-F0BE9348B2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875" y="158550"/>
            <a:ext cx="4429125" cy="48262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 noProof="0" dirty="0"/>
              <a:t>Tilføj kundens navn i “header eller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7650" y="1076442"/>
            <a:ext cx="3812511" cy="3547946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tx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tx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6BD609A8-717C-8640-8CB3-D48BE5B453CD}"/>
              </a:ext>
            </a:extLst>
          </p:cNvPr>
          <p:cNvSpPr/>
          <p:nvPr userDrawn="1"/>
        </p:nvSpPr>
        <p:spPr>
          <a:xfrm>
            <a:off x="4787900" y="945377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5">
                <a:moveTo>
                  <a:pt x="0" y="0"/>
                </a:moveTo>
                <a:lnTo>
                  <a:pt x="119773" y="0"/>
                </a:lnTo>
              </a:path>
            </a:pathLst>
          </a:custGeom>
          <a:ln w="20320"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endParaRPr lang="da-DK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B3F434-8BBE-E547-8109-F4364C1DA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7901" y="519113"/>
            <a:ext cx="3816350" cy="295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3B3481-A035-1F49-AF08-06936BE81508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tx1"/>
                </a:solidFill>
              </a:rPr>
              <a:pPr algn="r"/>
              <a:t>‹#›</a:t>
            </a:fld>
            <a:endParaRPr lang="da-DK" sz="800" noProof="0" dirty="0">
              <a:solidFill>
                <a:schemeClr val="tx1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6C35621D-218F-49DC-858F-52036CD94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50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70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- front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eller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32EBE8-8426-D141-B961-7F1254C6F8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5749" y="1335600"/>
            <a:ext cx="5039797" cy="103891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målets case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4C793-A347-E241-8060-268BA5F17A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0938" y="2591601"/>
            <a:ext cx="3421062" cy="53312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12737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da-DK" noProof="0" dirty="0"/>
              <a:t>Beskriv kundens udfordring og den ønskede eller leverede effekt for deres kunder, brugere, forretninger, infrastrukturer osv. På max 3 linjer 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D0C02521-8454-4C49-B25B-482883CFB5E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0938" y="2420758"/>
            <a:ext cx="129600" cy="18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da-DK" noProof="0" dirty="0"/>
              <a:t>.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5651CC1A-971B-8147-BA3C-54731C3A0A0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45749" y="1090724"/>
            <a:ext cx="3022109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 b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Indsæt logo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9A4E40-9E23-3146-B8B5-4117EBCABB60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44E877B5-F609-49E0-8B75-5F847247C7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03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-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504DCFA-E593-0B45-B302-F0BE9348B2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3340249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55899" y="4788157"/>
            <a:ext cx="3086100" cy="1965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 noProof="0" dirty="0"/>
              <a:t>Tilføj kundens navn i “header eller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462B0F-0597-ED4B-88EB-D24FF9C8B2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5899" y="1395525"/>
            <a:ext cx="2473200" cy="32383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/>
                </a:solidFill>
              </a:defRPr>
            </a:lvl1pPr>
            <a:lvl2pPr marL="342900" indent="0">
              <a:buFontTx/>
              <a:buNone/>
              <a:defRPr sz="1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1000">
                <a:solidFill>
                  <a:schemeClr val="tx1"/>
                </a:solidFill>
              </a:defRPr>
            </a:lvl3pPr>
            <a:lvl4pPr marL="1028700" indent="0">
              <a:buFontTx/>
              <a:buNone/>
              <a:defRPr sz="1000">
                <a:solidFill>
                  <a:schemeClr val="tx1"/>
                </a:solidFill>
              </a:defRPr>
            </a:lvl4pPr>
            <a:lvl5pPr marL="1371600" indent="0">
              <a:buFontTx/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2" name="object 27">
            <a:extLst>
              <a:ext uri="{FF2B5EF4-FFF2-40B4-BE49-F238E27FC236}">
                <a16:creationId xmlns:a16="http://schemas.microsoft.com/office/drawing/2014/main" id="{A285BBFB-66C5-A24D-8365-38DB96975650}"/>
              </a:ext>
            </a:extLst>
          </p:cNvPr>
          <p:cNvSpPr/>
          <p:nvPr userDrawn="1"/>
        </p:nvSpPr>
        <p:spPr>
          <a:xfrm>
            <a:off x="3556149" y="1227600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5">
                <a:moveTo>
                  <a:pt x="0" y="0"/>
                </a:moveTo>
                <a:lnTo>
                  <a:pt x="119773" y="0"/>
                </a:lnTo>
              </a:path>
            </a:pathLst>
          </a:custGeom>
          <a:ln w="20320"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endParaRPr lang="da-DK" noProof="0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2DDCBD-9D5D-2E4F-85CF-A935CD682D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6149" y="158751"/>
            <a:ext cx="5048101" cy="924018"/>
          </a:xfrm>
        </p:spPr>
        <p:txBody>
          <a:bodyPr>
            <a:normAutofit/>
          </a:bodyPr>
          <a:lstStyle>
            <a:lvl1pPr>
              <a:lnSpc>
                <a:spcPts val="1500"/>
              </a:lnSpc>
              <a:defRPr sz="1400" cap="all"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20FF6D-595E-6B4A-ACAE-8D216A9B2B1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32355" y="1395525"/>
            <a:ext cx="2473200" cy="3238388"/>
          </a:xfrm>
        </p:spPr>
        <p:txBody>
          <a:bodyPr>
            <a:normAutofit/>
          </a:bodyPr>
          <a:lstStyle>
            <a:lvl1pPr marL="92075" indent="-92075">
              <a:buFont typeface="Arial" panose="020B0604020202020204" pitchFamily="34" charset="0"/>
              <a:buChar char="•"/>
              <a:tabLst/>
              <a:defRPr sz="1000">
                <a:solidFill>
                  <a:schemeClr val="tx1"/>
                </a:solidFill>
              </a:defRPr>
            </a:lvl1pPr>
            <a:lvl2pPr marL="5143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2pPr>
            <a:lvl3pPr marL="8572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3pPr>
            <a:lvl4pPr marL="12001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4pPr>
            <a:lvl5pPr marL="15430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766A3B70-D4C4-6240-9F95-E6682082FA0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39854" y="1395526"/>
            <a:ext cx="2473200" cy="103062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 b="1" i="0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10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10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Tilføj en udtalelse om effekterne for forretning, samfund , eller kunder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8C7E1E-8EEE-D544-A8E5-30EA5009D314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tx1"/>
                </a:solidFill>
              </a:rPr>
              <a:pPr algn="r"/>
              <a:t>‹#›</a:t>
            </a:fld>
            <a:endParaRPr lang="da-DK" sz="800" noProof="0" dirty="0">
              <a:solidFill>
                <a:schemeClr val="tx1"/>
              </a:solidFill>
            </a:endParaRPr>
          </a:p>
        </p:txBody>
      </p:sp>
      <p:pic>
        <p:nvPicPr>
          <p:cNvPr id="16" name="Graphic 7">
            <a:extLst>
              <a:ext uri="{FF2B5EF4-FFF2-40B4-BE49-F238E27FC236}">
                <a16:creationId xmlns:a16="http://schemas.microsoft.com/office/drawing/2014/main" id="{339D597B-9E75-47DE-AD97-584256C97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50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8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E232CD-F606-F242-AFC7-8477842FA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94"/>
            <a:ext cx="9144000" cy="5143312"/>
          </a:xfrm>
          <a:prstGeom prst="rect">
            <a:avLst/>
          </a:prstGeom>
          <a:solidFill>
            <a:srgbClr val="0F2147"/>
          </a:solidFill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4E2C2F9B-0086-2E42-A7C8-42B6E5F818FB}"/>
              </a:ext>
            </a:extLst>
          </p:cNvPr>
          <p:cNvSpPr txBox="1"/>
          <p:nvPr userDrawn="1"/>
        </p:nvSpPr>
        <p:spPr>
          <a:xfrm>
            <a:off x="1146101" y="2867413"/>
            <a:ext cx="1060947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800" b="1" spc="-5" noProof="0" dirty="0">
                <a:solidFill>
                  <a:srgbClr val="FFFFFF"/>
                </a:solidFill>
                <a:latin typeface="+mn-lt"/>
                <a:cs typeface="Calibri"/>
              </a:rPr>
              <a:t>www.netcompany.com</a:t>
            </a:r>
            <a:endParaRPr lang="en-US" sz="800" noProof="0" dirty="0">
              <a:latin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2D710-7F6F-A243-85D0-A0F885154A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8875" y="3106235"/>
            <a:ext cx="2828925" cy="42727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800" baseline="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Tilføj anden relevant kontaktinformation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3302AAC-529C-43FF-AB10-65C25BC50137}"/>
              </a:ext>
            </a:extLst>
          </p:cNvPr>
          <p:cNvSpPr txBox="1">
            <a:spLocks/>
          </p:cNvSpPr>
          <p:nvPr userDrawn="1"/>
        </p:nvSpPr>
        <p:spPr>
          <a:xfrm>
            <a:off x="1150938" y="2711470"/>
            <a:ext cx="129600" cy="1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 bIns="7200"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Tx/>
              <a:buNone/>
              <a:defRPr sz="1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47675" indent="-13493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0EF964-1EF7-467F-A716-4464276CD5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938" y="2304520"/>
            <a:ext cx="1890397" cy="2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82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page - customise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DDED2-82DF-B842-B46F-9F947CAF8C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103891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Præsentationens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779E-2811-B14E-9974-985F7B8F9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0937" y="964059"/>
            <a:ext cx="1417674" cy="232165"/>
          </a:xfrm>
          <a:solidFill>
            <a:schemeClr val="accent4"/>
          </a:solidFill>
        </p:spPr>
        <p:txBody>
          <a:bodyPr wrap="none" lIns="90000" tIns="54000" rIns="90000" bIns="54000" anchor="ctr" anchorCtr="0">
            <a:spAutoFit/>
          </a:bodyPr>
          <a:lstStyle>
            <a:lvl1pPr marL="0" indent="0" algn="l">
              <a:buFontTx/>
              <a:buNone/>
              <a:defRPr sz="800" b="1" cap="all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Kundens navn eller logo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E85E9E-2EAB-7A41-8CF1-640C302204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0938" y="2668589"/>
            <a:ext cx="3421062" cy="226612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900" b="1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Projektets navn</a:t>
            </a:r>
          </a:p>
          <a:p>
            <a:pPr lvl="0"/>
            <a:endParaRPr lang="da-DK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915BC-B6D1-EE41-B47D-4759A6A3BDA5}"/>
              </a:ext>
            </a:extLst>
          </p:cNvPr>
          <p:cNvSpPr txBox="1"/>
          <p:nvPr userDrawn="1"/>
        </p:nvSpPr>
        <p:spPr>
          <a:xfrm>
            <a:off x="1150939" y="2872370"/>
            <a:ext cx="606526" cy="471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Dato: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Version: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Forfatter: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Kontakt: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8C3E4B5-BBA3-9F47-ADEA-FF870EA90B3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0938" y="2420758"/>
            <a:ext cx="129600" cy="18000"/>
          </a:xfrm>
          <a:solidFill>
            <a:schemeClr val="accent4"/>
          </a:solid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da-DK" noProof="0" dirty="0"/>
              <a:t>.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C3F1E7D-7A50-C34B-8EBB-345E76A948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0935" y="3565730"/>
            <a:ext cx="1162800" cy="15410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da-DK" noProof="0" dirty="0"/>
              <a:t>.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061DA7D-098D-4DCE-9812-345B5B7755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6889" y="2872370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dato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ACFA6A-32D2-4C2E-B56A-83278C1D0D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6889" y="2992881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versionsnummer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BF3FEEF-DAF9-4BB9-8D77-27BAC6EF37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6889" y="3113392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navn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7AFD911-4E32-476C-8C68-BFEC7C832B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36889" y="3237077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xxx@netcompany.com</a:t>
            </a:r>
          </a:p>
        </p:txBody>
      </p:sp>
    </p:spTree>
    <p:extLst>
      <p:ext uri="{BB962C8B-B14F-4D97-AF65-F5344CB8AC3E}">
        <p14:creationId xmlns:p14="http://schemas.microsoft.com/office/powerpoint/2010/main" val="4086109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“ eller indsæt deres logo her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19FE9C-07C8-244B-A763-5D7AF1910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49" y="519113"/>
            <a:ext cx="8070601" cy="295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Tilføj en titel eller agenda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F9A4EF-1E7A-6F4E-A242-3290FFD06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174" y="1071863"/>
            <a:ext cx="8064500" cy="3554269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</p:spTree>
    <p:extLst>
      <p:ext uri="{BB962C8B-B14F-4D97-AF65-F5344CB8AC3E}">
        <p14:creationId xmlns:p14="http://schemas.microsoft.com/office/powerpoint/2010/main" val="163274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B6C41B6-F729-DF4D-BB23-27F0C0E9B6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174" y="1071863"/>
            <a:ext cx="8064500" cy="3552525"/>
          </a:xfrm>
        </p:spPr>
        <p:txBody>
          <a:bodyPr/>
          <a:lstStyle>
            <a:lvl1pPr marL="171450" indent="-171450">
              <a:buFont typeface="System Font Regular"/>
              <a:buChar char="–"/>
              <a:defRPr baseline="0"/>
            </a:lvl1pPr>
            <a:lvl2pPr marL="447675" indent="-134938">
              <a:buFont typeface="System Font Regular"/>
              <a:buChar char="–"/>
              <a:defRPr baseline="0"/>
            </a:lvl2pPr>
            <a:lvl3pPr marL="857250" indent="-171450">
              <a:buFont typeface="System Font Regular"/>
              <a:buChar char="–"/>
              <a:defRPr baseline="0"/>
            </a:lvl3pPr>
            <a:lvl4pPr marL="1200150" indent="-171450">
              <a:buFont typeface="System Font Regular"/>
              <a:buChar char="–"/>
              <a:defRPr baseline="0"/>
            </a:lvl4pPr>
            <a:lvl5pPr marL="1543050" indent="-171450">
              <a:buFont typeface="System Font Regular"/>
              <a:buChar char="–"/>
              <a:defRPr baseline="0"/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cxnSp>
        <p:nvCxnSpPr>
          <p:cNvPr id="10" name="Lige forbindelse 11">
            <a:extLst>
              <a:ext uri="{FF2B5EF4-FFF2-40B4-BE49-F238E27FC236}">
                <a16:creationId xmlns:a16="http://schemas.microsoft.com/office/drawing/2014/main" id="{9EFB6787-87CE-224E-867A-E55855B0183F}"/>
              </a:ext>
            </a:extLst>
          </p:cNvPr>
          <p:cNvCxnSpPr>
            <a:cxnSpLocks/>
          </p:cNvCxnSpPr>
          <p:nvPr userDrawn="1"/>
        </p:nvCxnSpPr>
        <p:spPr>
          <a:xfrm>
            <a:off x="545305" y="1123950"/>
            <a:ext cx="0" cy="35004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886EAC9-EDFE-904A-B58B-B8CB0FC0C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</p:spTree>
    <p:extLst>
      <p:ext uri="{BB962C8B-B14F-4D97-AF65-F5344CB8AC3E}">
        <p14:creationId xmlns:p14="http://schemas.microsoft.com/office/powerpoint/2010/main" val="122787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hop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EB3A9E-020F-BF41-851C-2C2B5D96106F}"/>
              </a:ext>
            </a:extLst>
          </p:cNvPr>
          <p:cNvSpPr/>
          <p:nvPr userDrawn="1"/>
        </p:nvSpPr>
        <p:spPr>
          <a:xfrm>
            <a:off x="4572000" y="147461"/>
            <a:ext cx="4429125" cy="482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“ eller indsæt deres logo her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C35FF43-6CEB-A24F-AD8E-2FF3712276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803" y="1046882"/>
            <a:ext cx="3826634" cy="228600"/>
          </a:xfrm>
        </p:spPr>
        <p:txBody>
          <a:bodyPr/>
          <a:lstStyle>
            <a:lvl1pPr marL="0" indent="0">
              <a:buNone/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da-DK" noProof="0" dirty="0"/>
              <a:t>Agenda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EBDD77-0BA0-D34A-804A-0EC92A9EE2F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78597" y="1386000"/>
            <a:ext cx="3826687" cy="1278178"/>
          </a:xfrm>
        </p:spPr>
        <p:txBody>
          <a:bodyPr>
            <a:noAutofit/>
          </a:bodyPr>
          <a:lstStyle>
            <a:lvl1pPr marL="0" indent="0">
              <a:buClr>
                <a:schemeClr val="bg1"/>
              </a:buClr>
              <a:buFontTx/>
              <a:buNone/>
              <a:tabLst>
                <a:tab pos="1862138" algn="l"/>
              </a:tabLst>
              <a:defRPr sz="1200" baseline="0">
                <a:solidFill>
                  <a:schemeClr val="bg1"/>
                </a:solidFill>
              </a:defRPr>
            </a:lvl1pPr>
            <a:lvl2pPr marL="312737" indent="0">
              <a:buClr>
                <a:schemeClr val="bg1"/>
              </a:buClr>
              <a:buFontTx/>
              <a:buNone/>
              <a:defRPr sz="1200" baseline="0">
                <a:solidFill>
                  <a:schemeClr val="bg1"/>
                </a:solidFill>
              </a:defRPr>
            </a:lvl2pPr>
            <a:lvl3pPr marL="685800" indent="0">
              <a:buClr>
                <a:schemeClr val="bg1"/>
              </a:buClr>
              <a:buFontTx/>
              <a:buNone/>
              <a:defRPr sz="1200" baseline="0">
                <a:solidFill>
                  <a:schemeClr val="bg1"/>
                </a:solidFill>
              </a:defRPr>
            </a:lvl3pPr>
            <a:lvl4pPr marL="1028700" indent="0">
              <a:buClr>
                <a:schemeClr val="bg1"/>
              </a:buClr>
              <a:buFontTx/>
              <a:buNone/>
              <a:defRPr sz="1200" baseline="0">
                <a:solidFill>
                  <a:schemeClr val="bg1"/>
                </a:solidFill>
              </a:defRPr>
            </a:lvl4pPr>
            <a:lvl5pPr marL="1371600" indent="0">
              <a:buClr>
                <a:schemeClr val="bg1"/>
              </a:buClr>
              <a:buFontTx/>
              <a:buNone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4745526-66DF-844C-A035-8973B06533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3541" y="1060376"/>
            <a:ext cx="3840863" cy="228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da-DK" noProof="0" dirty="0"/>
              <a:t>Tilføj workshoppens mål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4AC0F6B-FC54-F64D-A9C4-3AD1B08416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3541" y="552413"/>
            <a:ext cx="3840863" cy="228600"/>
          </a:xfrm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da-DK" noProof="0" dirty="0"/>
              <a:t>Dato og tid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63A529-EF68-A341-AEC0-AA9ACCD980B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778597" y="3117608"/>
            <a:ext cx="3826687" cy="1506779"/>
          </a:xfrm>
        </p:spPr>
        <p:txBody>
          <a:bodyPr numCol="2" spcCol="72000">
            <a:normAutofit/>
          </a:bodyPr>
          <a:lstStyle>
            <a:lvl1pPr marL="0" indent="0">
              <a:spcBef>
                <a:spcPts val="0"/>
              </a:spcBef>
              <a:buClr>
                <a:schemeClr val="bg1"/>
              </a:buClr>
              <a:buFontTx/>
              <a:buNone/>
              <a:tabLst>
                <a:tab pos="1862138" algn="l"/>
              </a:tabLst>
              <a:defRPr sz="1200" baseline="0">
                <a:solidFill>
                  <a:schemeClr val="bg1"/>
                </a:solidFill>
              </a:defRPr>
            </a:lvl1pPr>
            <a:lvl2pPr marL="312737" indent="0">
              <a:buClr>
                <a:schemeClr val="bg1"/>
              </a:buClr>
              <a:buFontTx/>
              <a:buNone/>
              <a:defRPr sz="1400">
                <a:solidFill>
                  <a:schemeClr val="bg1"/>
                </a:solidFill>
              </a:defRPr>
            </a:lvl2pPr>
            <a:lvl3pPr marL="685800" indent="0">
              <a:buClr>
                <a:schemeClr val="bg1"/>
              </a:buClr>
              <a:buFontTx/>
              <a:buNone/>
              <a:defRPr sz="1400">
                <a:solidFill>
                  <a:schemeClr val="bg1"/>
                </a:solidFill>
              </a:defRPr>
            </a:lvl3pPr>
            <a:lvl4pPr marL="1028700" indent="0">
              <a:buClr>
                <a:schemeClr val="bg1"/>
              </a:buClr>
              <a:buFontTx/>
              <a:buNone/>
              <a:defRPr sz="1400">
                <a:solidFill>
                  <a:schemeClr val="bg1"/>
                </a:solidFill>
              </a:defRPr>
            </a:lvl4pPr>
            <a:lvl5pPr marL="1371600" indent="0">
              <a:buClr>
                <a:schemeClr val="bg1"/>
              </a:buClr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DC9C7C7-9B9A-5246-B60D-6FF76ECD5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78597" y="2776593"/>
            <a:ext cx="3840863" cy="228600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da-DK" noProof="0" dirty="0"/>
              <a:t>Tilføj deltagere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DBDFA3-8BCC-F34E-93D6-FB94E098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50" y="519113"/>
            <a:ext cx="3832788" cy="295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Tilføj workshoppens titel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0C3A28F9-C656-7744-92AF-202E25469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750" y="1386000"/>
            <a:ext cx="3826687" cy="3238387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0F3174-4EB7-FF42-A757-1477CE8408EF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339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D9AC15-4AB9-9343-BA26-FC911F3FDE7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3135499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accent4"/>
                </a:solidFill>
              </a:defRPr>
            </a:lvl1pPr>
          </a:lstStyle>
          <a:p>
            <a:r>
              <a:rPr lang="da-DK" noProof="0" dirty="0"/>
              <a:t>Konklusion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“ eller indsæt deres logo 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9CB07-78E4-DF47-ADAA-770BADDC00D1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en-US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F4F2D10-CA01-478C-8156-D35AE518C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06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3135499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Konklusion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“ eller indsæt deres logo 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ED56F-8F37-D949-BB31-B03884069A65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/>
              <a:pPr algn="r"/>
              <a:t>‹#›</a:t>
            </a:fld>
            <a:endParaRPr lang="da-DK" sz="800" noProof="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BDA61AB-2F2F-46BF-8EE5-B73FD2D8D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938" y="4788157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81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750" y="1038578"/>
            <a:ext cx="3847952" cy="3575009"/>
          </a:xfrm>
        </p:spPr>
        <p:txBody>
          <a:bodyPr/>
          <a:lstStyle>
            <a:lvl1pPr>
              <a:defRPr baseline="0"/>
            </a:lvl1pPr>
            <a:lvl2pPr marL="312737" indent="0">
              <a:buNone/>
              <a:defRPr/>
            </a:lvl2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A4D3B7-455C-4845-8F72-2E985F1831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83541" y="1038578"/>
            <a:ext cx="3820709" cy="35750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E02A26-0D13-E442-8875-5F1DDD46D8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</p:spTree>
    <p:extLst>
      <p:ext uri="{BB962C8B-B14F-4D97-AF65-F5344CB8AC3E}">
        <p14:creationId xmlns:p14="http://schemas.microsoft.com/office/powerpoint/2010/main" val="279152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649" y="519113"/>
            <a:ext cx="8070601" cy="2952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a-DK" noProof="0" dirty="0"/>
              <a:t>Tryk for at redigere titel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071862"/>
            <a:ext cx="8064498" cy="35414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15D774B-28C5-BC4B-8793-6A356D106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3541" y="4788157"/>
            <a:ext cx="3086100" cy="196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Tilføj kundens navn i ”header og </a:t>
            </a:r>
            <a:r>
              <a:rPr lang="da-DK" dirty="0" err="1"/>
              <a:t>footer</a:t>
            </a:r>
            <a:r>
              <a:rPr lang="da-DK" dirty="0"/>
              <a:t>” eller indsæt deres logo her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EAFE48-E092-0541-90A9-7A19F42A2DFC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/>
              <a:pPr algn="r"/>
              <a:t>‹#›</a:t>
            </a:fld>
            <a:endParaRPr lang="da-DK" sz="800" noProof="0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868D7E6-F887-40F7-8F04-9F2C599D78DF}"/>
              </a:ext>
            </a:extLst>
          </p:cNvPr>
          <p:cNvSpPr txBox="1">
            <a:spLocks/>
          </p:cNvSpPr>
          <p:nvPr userDrawn="1"/>
        </p:nvSpPr>
        <p:spPr>
          <a:xfrm>
            <a:off x="539750" y="931551"/>
            <a:ext cx="129600" cy="18000"/>
          </a:xfrm>
          <a:prstGeom prst="rect">
            <a:avLst/>
          </a:pr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 bIns="7200"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Tx/>
              <a:buNone/>
              <a:defRPr sz="1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47675" indent="-13493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noProof="0" dirty="0"/>
              <a:t>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2F3BA77-087F-41E4-BEDE-08B99C056F6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9750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6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04" r:id="rId3"/>
    <p:sldLayoutId id="2147483662" r:id="rId4"/>
    <p:sldLayoutId id="2147483705" r:id="rId5"/>
    <p:sldLayoutId id="2147483692" r:id="rId6"/>
    <p:sldLayoutId id="2147483681" r:id="rId7"/>
    <p:sldLayoutId id="2147483682" r:id="rId8"/>
    <p:sldLayoutId id="2147483674" r:id="rId9"/>
    <p:sldLayoutId id="2147483675" r:id="rId10"/>
    <p:sldLayoutId id="2147483676" r:id="rId11"/>
    <p:sldLayoutId id="2147483706" r:id="rId12"/>
    <p:sldLayoutId id="2147483708" r:id="rId13"/>
    <p:sldLayoutId id="2147483709" r:id="rId14"/>
    <p:sldLayoutId id="2147483710" r:id="rId15"/>
    <p:sldLayoutId id="2147483673" r:id="rId16"/>
    <p:sldLayoutId id="2147483711" r:id="rId17"/>
    <p:sldLayoutId id="2147483678" r:id="rId18"/>
    <p:sldLayoutId id="2147483712" r:id="rId19"/>
    <p:sldLayoutId id="2147483683" r:id="rId20"/>
    <p:sldLayoutId id="2147483684" r:id="rId21"/>
    <p:sldLayoutId id="2147483697" r:id="rId22"/>
    <p:sldLayoutId id="2147483713" r:id="rId23"/>
    <p:sldLayoutId id="2147483663" r:id="rId24"/>
    <p:sldLayoutId id="2147483694" r:id="rId25"/>
  </p:sldLayoutIdLst>
  <p:hf sldNum="0" hdr="0" ftr="0" dt="0"/>
  <p:txStyles>
    <p:titleStyle>
      <a:lvl1pPr algn="l" defTabSz="685800" rtl="0" eaLnBrk="1" latinLnBrk="0" hangingPunct="1">
        <a:lnSpc>
          <a:spcPts val="2300"/>
        </a:lnSpc>
        <a:spcBef>
          <a:spcPct val="0"/>
        </a:spcBef>
        <a:buNone/>
        <a:defRPr sz="22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34938" algn="l" defTabSz="685800" rtl="0" eaLnBrk="1" latinLnBrk="0" hangingPunct="1">
        <a:lnSpc>
          <a:spcPct val="10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 userDrawn="1">
          <p15:clr>
            <a:srgbClr val="F26B43"/>
          </p15:clr>
        </p15:guide>
        <p15:guide id="3" pos="5420" userDrawn="1">
          <p15:clr>
            <a:srgbClr val="F26B43"/>
          </p15:clr>
        </p15:guide>
        <p15:guide id="4" orient="horz" pos="2964" userDrawn="1">
          <p15:clr>
            <a:srgbClr val="F26B43"/>
          </p15:clr>
        </p15:guide>
        <p15:guide id="5" orient="horz" pos="100" userDrawn="1">
          <p15:clr>
            <a:srgbClr val="F26B43"/>
          </p15:clr>
        </p15:guide>
        <p15:guide id="6" pos="5670" userDrawn="1">
          <p15:clr>
            <a:srgbClr val="F26B43"/>
          </p15:clr>
        </p15:guide>
        <p15:guide id="7" orient="horz" pos="3140" userDrawn="1">
          <p15:clr>
            <a:srgbClr val="F26B43"/>
          </p15:clr>
        </p15:guide>
        <p15:guide id="8" pos="90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30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@mstaal.com" TargetMode="External"/><Relationship Id="rId2" Type="http://schemas.openxmlformats.org/officeDocument/2006/relationships/hyperlink" Target="https://www.linkedin.com/in/staal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ABAA-8B73-4D8E-9450-7DCA13446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Netcompany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D6A0F-4FD0-4B83-8596-7996DEF0B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0937" y="964059"/>
            <a:ext cx="1579576" cy="232165"/>
          </a:xfrm>
        </p:spPr>
        <p:txBody>
          <a:bodyPr/>
          <a:lstStyle/>
          <a:p>
            <a:r>
              <a:rPr lang="da-DK" dirty="0"/>
              <a:t>Matematiks CAMPUSUGE 2021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E9825-5091-4274-AF0C-C1ACA1B07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Matematiks Campusuge 2021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A8E3D2-E723-4DD7-AA11-038D59CB0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6889" y="2872370"/>
            <a:ext cx="2935110" cy="135178"/>
          </a:xfrm>
        </p:spPr>
        <p:txBody>
          <a:bodyPr/>
          <a:lstStyle/>
          <a:p>
            <a:r>
              <a:rPr lang="da-DK" dirty="0"/>
              <a:t>31-08-2021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4414F3-EEFB-46F3-B571-87E3E632F0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36889" y="2992881"/>
            <a:ext cx="2935110" cy="135178"/>
          </a:xfrm>
        </p:spPr>
        <p:txBody>
          <a:bodyPr/>
          <a:lstStyle/>
          <a:p>
            <a:r>
              <a:rPr lang="da-DK" dirty="0"/>
              <a:t>1.0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09CECB-D383-42DC-B946-7565F4E98C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36889" y="3113392"/>
            <a:ext cx="2935110" cy="135178"/>
          </a:xfrm>
        </p:spPr>
        <p:txBody>
          <a:bodyPr/>
          <a:lstStyle/>
          <a:p>
            <a:r>
              <a:rPr lang="da-DK" dirty="0"/>
              <a:t>Michael Staal-Olsen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F99D86-E1CF-4F58-8494-943C003C15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36889" y="3237077"/>
            <a:ext cx="2935110" cy="135178"/>
          </a:xfrm>
        </p:spPr>
        <p:txBody>
          <a:bodyPr/>
          <a:lstStyle/>
          <a:p>
            <a:r>
              <a:rPr lang="da-DK" dirty="0"/>
              <a:t>miso@netcompany.com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7C1941-0BAB-46E6-834A-994C5C8B847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fontScale="25000" lnSpcReduction="20000"/>
          </a:bodyPr>
          <a:lstStyle/>
          <a:p>
            <a:endParaRPr lang="da-DK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7D1218-25C2-486C-A4E7-FE851704A8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50935" y="3565730"/>
            <a:ext cx="1162800" cy="154105"/>
          </a:xfrm>
        </p:spPr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950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Antal ansatte</a:t>
            </a:r>
          </a:p>
          <a:p>
            <a:pPr lvl="1"/>
            <a:r>
              <a:rPr lang="da-DK" dirty="0"/>
              <a:t>Da jeg startede i 2018: 1860</a:t>
            </a:r>
          </a:p>
          <a:p>
            <a:pPr lvl="1"/>
            <a:r>
              <a:rPr lang="da-DK" dirty="0"/>
              <a:t>Maj 2021: 3109</a:t>
            </a:r>
          </a:p>
          <a:p>
            <a:r>
              <a:rPr lang="da-DK" dirty="0"/>
              <a:t>Lande:</a:t>
            </a:r>
          </a:p>
          <a:p>
            <a:pPr lvl="1"/>
            <a:r>
              <a:rPr lang="da-DK" dirty="0"/>
              <a:t>Danmark (København, Aalborg og Aarhus) – omkring 2/3 af de ansatte er her.</a:t>
            </a:r>
          </a:p>
          <a:p>
            <a:pPr lvl="1"/>
            <a:r>
              <a:rPr lang="da-DK" dirty="0"/>
              <a:t>Norge (Oslo)</a:t>
            </a:r>
          </a:p>
          <a:p>
            <a:pPr lvl="1"/>
            <a:r>
              <a:rPr lang="da-DK" dirty="0"/>
              <a:t>Nederlandene (</a:t>
            </a:r>
            <a:r>
              <a:rPr lang="da-DK" dirty="0" err="1"/>
              <a:t>Delft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Storbritannien  (London, Leeds)</a:t>
            </a:r>
          </a:p>
          <a:p>
            <a:pPr lvl="1"/>
            <a:r>
              <a:rPr lang="da-DK" dirty="0"/>
              <a:t>Polen (Warszawa)</a:t>
            </a:r>
          </a:p>
          <a:p>
            <a:pPr lvl="1"/>
            <a:r>
              <a:rPr lang="da-DK" dirty="0"/>
              <a:t>Vietnam (Ho Chi Minh)</a:t>
            </a:r>
          </a:p>
        </p:txBody>
      </p:sp>
      <p:pic>
        <p:nvPicPr>
          <p:cNvPr id="3074" name="Picture 2" descr="Community Clipart Interaction - Population Clip Art - (600x464) Png Clipart  Download">
            <a:extLst>
              <a:ext uri="{FF2B5EF4-FFF2-40B4-BE49-F238E27FC236}">
                <a16:creationId xmlns:a16="http://schemas.microsoft.com/office/drawing/2014/main" id="{74BB605D-426B-4E7D-92E1-EA7AE09F7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309232"/>
            <a:ext cx="1972320" cy="152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mazing circular vinyl rug of the globe - TenStickers">
            <a:extLst>
              <a:ext uri="{FF2B5EF4-FFF2-40B4-BE49-F238E27FC236}">
                <a16:creationId xmlns:a16="http://schemas.microsoft.com/office/drawing/2014/main" id="{C7CE5C83-9B06-44E2-A89D-972331B7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50" y="2571750"/>
            <a:ext cx="1958400" cy="19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8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Påmindelse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LinkedIn: </a:t>
            </a:r>
            <a:r>
              <a:rPr lang="da-DK" dirty="0">
                <a:hlinkClick r:id="rId2"/>
              </a:rPr>
              <a:t>https://www.linkedin.com/in/staal/</a:t>
            </a:r>
            <a:endParaRPr lang="da-DK" dirty="0"/>
          </a:p>
          <a:p>
            <a:r>
              <a:rPr lang="da-DK" dirty="0"/>
              <a:t>Mail: </a:t>
            </a:r>
            <a:r>
              <a:rPr lang="da-DK" dirty="0">
                <a:hlinkClick r:id="rId3"/>
              </a:rPr>
              <a:t>m@mstaal.com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681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mig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Jeg hedder Michael Staal-Olsen og er 27 år</a:t>
            </a:r>
          </a:p>
          <a:p>
            <a:r>
              <a:rPr lang="da-DK" dirty="0"/>
              <a:t>Studerede matematik 2012-2018 i 5,5 år (… </a:t>
            </a:r>
            <a:r>
              <a:rPr lang="da-DK" dirty="0">
                <a:sym typeface="Wingdings" panose="05000000000000000000" pitchFamily="2" charset="2"/>
              </a:rPr>
              <a:t>)</a:t>
            </a:r>
            <a:endParaRPr lang="da-DK" dirty="0"/>
          </a:p>
          <a:p>
            <a:r>
              <a:rPr lang="da-DK" dirty="0"/>
              <a:t>Er </a:t>
            </a:r>
            <a:r>
              <a:rPr lang="da-DK" dirty="0" err="1"/>
              <a:t>Cand.Scient.</a:t>
            </a:r>
            <a:r>
              <a:rPr lang="da-DK" dirty="0"/>
              <a:t> i matematik</a:t>
            </a:r>
          </a:p>
          <a:p>
            <a:pPr lvl="1"/>
            <a:r>
              <a:rPr lang="da-DK" dirty="0"/>
              <a:t>Tog ca. 30 ECTS datalogikurser</a:t>
            </a:r>
          </a:p>
          <a:p>
            <a:pPr lvl="1"/>
            <a:r>
              <a:rPr lang="da-DK" dirty="0"/>
              <a:t>Tog ca. 30-45 ECTS statistikkurser</a:t>
            </a:r>
          </a:p>
          <a:p>
            <a:pPr lvl="1"/>
            <a:r>
              <a:rPr lang="da-DK" dirty="0"/>
              <a:t>Matematik for resten (ikke erhvervsvenlig…)</a:t>
            </a:r>
          </a:p>
          <a:p>
            <a:r>
              <a:rPr lang="da-DK" dirty="0"/>
              <a:t>Nok rimelig klassisk profil…</a:t>
            </a:r>
          </a:p>
          <a:p>
            <a:r>
              <a:rPr lang="da-DK" dirty="0"/>
              <a:t>”Hvad skal jeg bruge resten af mit liv på?”</a:t>
            </a:r>
          </a:p>
          <a:p>
            <a:pPr lvl="1"/>
            <a:r>
              <a:rPr lang="da-DK" dirty="0"/>
              <a:t>Lad os da prøve Netcompany! Men hvad er det?</a:t>
            </a:r>
          </a:p>
        </p:txBody>
      </p:sp>
      <p:pic>
        <p:nvPicPr>
          <p:cNvPr id="5122" name="Picture 2" descr="Kan være et nærbillede af Michael Staal-Olsen, skæg og indendørs">
            <a:extLst>
              <a:ext uri="{FF2B5EF4-FFF2-40B4-BE49-F238E27FC236}">
                <a16:creationId xmlns:a16="http://schemas.microsoft.com/office/drawing/2014/main" id="{B2ABAD7F-8373-4C07-BABF-F8A8ABF6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9" y="519112"/>
            <a:ext cx="3930487" cy="393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5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Netcompany er et it-konsulenthus</a:t>
            </a:r>
          </a:p>
          <a:p>
            <a:endParaRPr lang="da-DK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A6E6C1D-C1AF-417A-A575-38A1C9140ADF}"/>
              </a:ext>
            </a:extLst>
          </p:cNvPr>
          <p:cNvGraphicFramePr/>
          <p:nvPr/>
        </p:nvGraphicFramePr>
        <p:xfrm>
          <a:off x="1611842" y="107186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F2D3A1-4607-4542-ABD6-38CF2365D21E}"/>
              </a:ext>
            </a:extLst>
          </p:cNvPr>
          <p:cNvCxnSpPr>
            <a:cxnSpLocks/>
          </p:cNvCxnSpPr>
          <p:nvPr/>
        </p:nvCxnSpPr>
        <p:spPr>
          <a:xfrm flipH="1">
            <a:off x="4659842" y="1260764"/>
            <a:ext cx="577176" cy="1843098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The Origin and History of the Dollar Sign | Future Libraries">
            <a:extLst>
              <a:ext uri="{FF2B5EF4-FFF2-40B4-BE49-F238E27FC236}">
                <a16:creationId xmlns:a16="http://schemas.microsoft.com/office/drawing/2014/main" id="{A1B32111-7500-49D4-A113-868A885C3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77" y="886387"/>
            <a:ext cx="2587562" cy="14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ol Model Man PNG Clipart | PNG All">
            <a:extLst>
              <a:ext uri="{FF2B5EF4-FFF2-40B4-BE49-F238E27FC236}">
                <a16:creationId xmlns:a16="http://schemas.microsoft.com/office/drawing/2014/main" id="{16E46E2D-C8B9-418D-8084-AF1B13DE9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61" y="2652651"/>
            <a:ext cx="2505140" cy="187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- Lloyd Business IT Solutions">
            <a:extLst>
              <a:ext uri="{FF2B5EF4-FFF2-40B4-BE49-F238E27FC236}">
                <a16:creationId xmlns:a16="http://schemas.microsoft.com/office/drawing/2014/main" id="{D3BF626A-89AA-4821-A655-7359FEE1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24" y="3172436"/>
            <a:ext cx="2594506" cy="173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HD Geek Machine Learning Transprent - Computer Nerd Transparent  PNG Image - NicePNG.com">
            <a:extLst>
              <a:ext uri="{FF2B5EF4-FFF2-40B4-BE49-F238E27FC236}">
                <a16:creationId xmlns:a16="http://schemas.microsoft.com/office/drawing/2014/main" id="{3A1CB05B-511A-4D18-89D9-ABA81E52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" y="2571750"/>
            <a:ext cx="2196316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udo brætspil - med magnet brikker - perfekt på farten - Satana.dk">
            <a:extLst>
              <a:ext uri="{FF2B5EF4-FFF2-40B4-BE49-F238E27FC236}">
                <a16:creationId xmlns:a16="http://schemas.microsoft.com/office/drawing/2014/main" id="{CAF728A6-48C3-46A6-9582-A9C74AC39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" y="886387"/>
            <a:ext cx="1632373" cy="163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62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Referencer:</a:t>
            </a:r>
          </a:p>
          <a:p>
            <a:pPr lvl="1"/>
            <a:r>
              <a:rPr lang="da-DK" dirty="0"/>
              <a:t>Borger.dk</a:t>
            </a:r>
          </a:p>
          <a:p>
            <a:pPr lvl="1"/>
            <a:r>
              <a:rPr lang="da-DK" dirty="0"/>
              <a:t>Det nye digital post</a:t>
            </a:r>
          </a:p>
          <a:p>
            <a:pPr lvl="1"/>
            <a:r>
              <a:rPr lang="da-DK" dirty="0"/>
              <a:t>Virk.dk </a:t>
            </a:r>
            <a:r>
              <a:rPr lang="da-DK"/>
              <a:t>(delvist)</a:t>
            </a:r>
            <a:endParaRPr lang="da-DK" dirty="0"/>
          </a:p>
          <a:p>
            <a:pPr lvl="1"/>
            <a:r>
              <a:rPr lang="da-DK" dirty="0"/>
              <a:t>Topdanmark</a:t>
            </a:r>
          </a:p>
          <a:p>
            <a:pPr lvl="1"/>
            <a:r>
              <a:rPr lang="da-DK" dirty="0"/>
              <a:t>Fitness World</a:t>
            </a:r>
          </a:p>
          <a:p>
            <a:pPr lvl="1"/>
            <a:r>
              <a:rPr lang="da-DK" dirty="0" err="1"/>
              <a:t>YouSee</a:t>
            </a:r>
            <a:endParaRPr lang="da-DK" dirty="0"/>
          </a:p>
          <a:p>
            <a:pPr lvl="1"/>
            <a:r>
              <a:rPr lang="da-DK" dirty="0"/>
              <a:t>Coronapas-app</a:t>
            </a:r>
          </a:p>
          <a:p>
            <a:pPr lvl="1"/>
            <a:r>
              <a:rPr lang="da-DK" dirty="0"/>
              <a:t>Smittestop-app</a:t>
            </a:r>
          </a:p>
          <a:p>
            <a:pPr lvl="1"/>
            <a:r>
              <a:rPr lang="da-DK" dirty="0"/>
              <a:t>...</a:t>
            </a:r>
          </a:p>
          <a:p>
            <a:r>
              <a:rPr lang="da-DK" dirty="0"/>
              <a:t>Mulighed for at sætte aftryk på projekter, som almindelige mennesker har et forhold til</a:t>
            </a:r>
          </a:p>
        </p:txBody>
      </p:sp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36625A71-39C5-42D2-952F-825EA5368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00" y="75283"/>
            <a:ext cx="2894400" cy="6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sse | Pressemeddelelser og billeder | Fitness World">
            <a:extLst>
              <a:ext uri="{FF2B5EF4-FFF2-40B4-BE49-F238E27FC236}">
                <a16:creationId xmlns:a16="http://schemas.microsoft.com/office/drawing/2014/main" id="{B09D14AF-1CA4-4057-A314-288264652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222" y="973412"/>
            <a:ext cx="1910940" cy="7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var fra private kviktestfirmaer kommer med i coronapasset - FINANS">
            <a:extLst>
              <a:ext uri="{FF2B5EF4-FFF2-40B4-BE49-F238E27FC236}">
                <a16:creationId xmlns:a16="http://schemas.microsoft.com/office/drawing/2014/main" id="{C938D455-0153-461F-8E90-7DFAFA321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00" y="1424734"/>
            <a:ext cx="3247385" cy="19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72FC788-D489-4B9E-8E43-C3EE086A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1" y="2339399"/>
            <a:ext cx="2944800" cy="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55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mit liv i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Har været ansat siden september 2018 (~ 3 år)</a:t>
            </a:r>
          </a:p>
          <a:p>
            <a:pPr lvl="1"/>
            <a:r>
              <a:rPr lang="da-DK" dirty="0"/>
              <a:t>Seniorkonsulent fra og med januar 2021</a:t>
            </a:r>
          </a:p>
          <a:p>
            <a:r>
              <a:rPr lang="da-DK" dirty="0"/>
              <a:t>Projekter:</a:t>
            </a:r>
          </a:p>
          <a:p>
            <a:pPr lvl="1"/>
            <a:r>
              <a:rPr lang="da-DK" dirty="0"/>
              <a:t>Erhvervsstyrelsen – Ejendomsdatarapporten – </a:t>
            </a:r>
            <a:r>
              <a:rPr lang="da-DK" dirty="0">
                <a:solidFill>
                  <a:schemeClr val="accent4">
                    <a:lumMod val="75000"/>
                  </a:schemeClr>
                </a:solidFill>
              </a:rPr>
              <a:t>2 år</a:t>
            </a:r>
          </a:p>
          <a:p>
            <a:pPr lvl="1"/>
            <a:r>
              <a:rPr lang="da-DK" dirty="0"/>
              <a:t>Udviklings- og Forenklingsstyrelsen (SKAT) – EU-Moms – </a:t>
            </a:r>
            <a:r>
              <a:rPr lang="da-DK" dirty="0">
                <a:solidFill>
                  <a:schemeClr val="accent4">
                    <a:lumMod val="75000"/>
                  </a:schemeClr>
                </a:solidFill>
              </a:rPr>
              <a:t>siden november 2020</a:t>
            </a:r>
          </a:p>
          <a:p>
            <a:r>
              <a:rPr lang="da-DK" dirty="0"/>
              <a:t>Fælles for projekterne:</a:t>
            </a:r>
          </a:p>
          <a:p>
            <a:pPr lvl="1"/>
            <a:r>
              <a:rPr lang="da-DK" dirty="0"/>
              <a:t>Programmering</a:t>
            </a:r>
          </a:p>
          <a:p>
            <a:pPr lvl="1"/>
            <a:r>
              <a:rPr lang="da-DK" dirty="0"/>
              <a:t>Analyse / kundeforståelse / forretningsforståelse</a:t>
            </a:r>
          </a:p>
          <a:p>
            <a:pPr lvl="1"/>
            <a:r>
              <a:rPr lang="da-DK" dirty="0"/>
              <a:t>Afklaringer med kunden</a:t>
            </a:r>
          </a:p>
          <a:p>
            <a:pPr lvl="1"/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5462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mit liv i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Erhvervsstyrelsen – Ejendomsdatarapporten:</a:t>
            </a:r>
          </a:p>
          <a:p>
            <a:pPr lvl="1"/>
            <a:r>
              <a:rPr lang="da-DK" dirty="0"/>
              <a:t>Indsamling og håndtering af data fra 50 forskellige kilder</a:t>
            </a:r>
          </a:p>
          <a:p>
            <a:pPr lvl="2"/>
            <a:r>
              <a:rPr lang="da-DK" dirty="0"/>
              <a:t>Præsentér det på en brugbar måde</a:t>
            </a:r>
          </a:p>
          <a:p>
            <a:pPr lvl="1"/>
            <a:r>
              <a:rPr lang="da-DK" dirty="0"/>
              <a:t>Lille projekt (3-10 personer)</a:t>
            </a:r>
          </a:p>
          <a:p>
            <a:pPr lvl="1"/>
            <a:r>
              <a:rPr lang="da-DK" dirty="0"/>
              <a:t>Startede mest som udvikler, der ”kom under vingerne” på en overordnet</a:t>
            </a:r>
          </a:p>
          <a:p>
            <a:pPr lvl="1"/>
            <a:r>
              <a:rPr lang="da-DK" dirty="0"/>
              <a:t>Projektet havde både danske og polske ressourcer</a:t>
            </a:r>
          </a:p>
          <a:p>
            <a:pPr lvl="1"/>
            <a:r>
              <a:rPr lang="da-DK" dirty="0"/>
              <a:t>1 år senere Team </a:t>
            </a:r>
            <a:r>
              <a:rPr lang="da-DK" dirty="0" err="1"/>
              <a:t>Lead</a:t>
            </a:r>
            <a:r>
              <a:rPr lang="da-DK" dirty="0"/>
              <a:t>, hvor vi var 4 udviklere i alt</a:t>
            </a:r>
          </a:p>
          <a:p>
            <a:pPr lvl="2"/>
            <a:r>
              <a:rPr lang="da-DK" dirty="0"/>
              <a:t>Væsentligt mere kundekontakt og forretningsansvar</a:t>
            </a:r>
          </a:p>
          <a:p>
            <a:pPr lvl="2"/>
            <a:r>
              <a:rPr lang="da-DK" dirty="0"/>
              <a:t>Udviklede stadig, men væsentligt mindre</a:t>
            </a:r>
          </a:p>
          <a:p>
            <a:pPr lvl="1"/>
            <a:r>
              <a:rPr lang="da-DK" dirty="0"/>
              <a:t>Efter 1-2 år var jeg essentielt inde i hele kodebasen (tilpas småt projekt)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1437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mit liv i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Udviklings- og Forenklingsstyrelsen – EU-Moms:</a:t>
            </a:r>
          </a:p>
          <a:p>
            <a:pPr lvl="1"/>
            <a:r>
              <a:rPr lang="da-DK" dirty="0"/>
              <a:t>System til håndtering af moms mellem EU-lande</a:t>
            </a:r>
          </a:p>
          <a:p>
            <a:pPr lvl="1"/>
            <a:r>
              <a:rPr lang="da-DK" dirty="0"/>
              <a:t>Stort projekt (50+ personer) fordelt på 10+ teams</a:t>
            </a:r>
          </a:p>
          <a:p>
            <a:pPr lvl="1"/>
            <a:r>
              <a:rPr lang="da-DK" dirty="0"/>
              <a:t>Udvikler mest</a:t>
            </a:r>
          </a:p>
          <a:p>
            <a:pPr lvl="1"/>
            <a:r>
              <a:rPr lang="da-DK" dirty="0"/>
              <a:t>Funktion mere specifik / indsnævret</a:t>
            </a:r>
          </a:p>
          <a:p>
            <a:pPr lvl="2"/>
            <a:r>
              <a:rPr lang="da-DK" dirty="0"/>
              <a:t>Fx systemets login-, rolle- og brugerstyringskomponent</a:t>
            </a:r>
          </a:p>
          <a:p>
            <a:pPr lvl="1"/>
            <a:r>
              <a:rPr lang="da-DK" dirty="0"/>
              <a:t>Stort koordinationsarbejde</a:t>
            </a:r>
          </a:p>
          <a:p>
            <a:pPr lvl="1"/>
            <a:r>
              <a:rPr lang="da-DK" dirty="0"/>
              <a:t>Mange jura-afklaringer</a:t>
            </a:r>
          </a:p>
          <a:p>
            <a:pPr lvl="1"/>
            <a:r>
              <a:rPr lang="da-DK" dirty="0"/>
              <a:t>Helt anden kultur</a:t>
            </a:r>
          </a:p>
        </p:txBody>
      </p:sp>
      <p:pic>
        <p:nvPicPr>
          <p:cNvPr id="6146" name="Picture 2" descr="Wozur">
            <a:extLst>
              <a:ext uri="{FF2B5EF4-FFF2-40B4-BE49-F238E27FC236}">
                <a16:creationId xmlns:a16="http://schemas.microsoft.com/office/drawing/2014/main" id="{BECC99C6-6D2D-43A3-8D1B-E84D3D75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00" y="238950"/>
            <a:ext cx="3958650" cy="395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61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”nogens” liv i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Man har mulighed for at præge, hvor man vil hen, hvad man vil</a:t>
            </a:r>
          </a:p>
          <a:p>
            <a:r>
              <a:rPr lang="da-DK" dirty="0"/>
              <a:t>Man kan opleve meget forskelligt</a:t>
            </a:r>
          </a:p>
          <a:p>
            <a:r>
              <a:rPr lang="da-DK" dirty="0"/>
              <a:t>Er vant til at tage imod nye på arbejdsmarkedet</a:t>
            </a:r>
          </a:p>
          <a:p>
            <a:r>
              <a:rPr lang="da-DK" dirty="0"/>
              <a:t>Ungdomsmiljø, mange begivenheder</a:t>
            </a:r>
          </a:p>
          <a:p>
            <a:r>
              <a:rPr lang="da-DK" dirty="0"/>
              <a:t>I kan overveje:</a:t>
            </a:r>
          </a:p>
          <a:p>
            <a:pPr lvl="1"/>
            <a:r>
              <a:rPr lang="da-DK" dirty="0"/>
              <a:t>Studiejob efter bachelor</a:t>
            </a:r>
          </a:p>
          <a:p>
            <a:pPr lvl="1"/>
            <a:r>
              <a:rPr lang="da-DK" dirty="0"/>
              <a:t>Netcompany Talent Network (karriereevent)</a:t>
            </a:r>
          </a:p>
        </p:txBody>
      </p:sp>
    </p:spTree>
    <p:extLst>
      <p:ext uri="{BB962C8B-B14F-4D97-AF65-F5344CB8AC3E}">
        <p14:creationId xmlns:p14="http://schemas.microsoft.com/office/powerpoint/2010/main" val="91491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88FF3-FE16-4F5D-B7F5-A01C20501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7643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tcompany">
      <a:dk1>
        <a:srgbClr val="0F2047"/>
      </a:dk1>
      <a:lt1>
        <a:srgbClr val="FFFFFF"/>
      </a:lt1>
      <a:dk2>
        <a:srgbClr val="0E2046"/>
      </a:dk2>
      <a:lt2>
        <a:srgbClr val="FFFFFF"/>
      </a:lt2>
      <a:accent1>
        <a:srgbClr val="0E2046"/>
      </a:accent1>
      <a:accent2>
        <a:srgbClr val="50B8C1"/>
      </a:accent2>
      <a:accent3>
        <a:srgbClr val="5CBDAA"/>
      </a:accent3>
      <a:accent4>
        <a:srgbClr val="E36053"/>
      </a:accent4>
      <a:accent5>
        <a:srgbClr val="DE9C2B"/>
      </a:accent5>
      <a:accent6>
        <a:srgbClr val="385B73"/>
      </a:accent6>
      <a:hlink>
        <a:srgbClr val="E25F53"/>
      </a:hlink>
      <a:folHlink>
        <a:srgbClr val="EC938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company Powerpoint Skabelon" id="{212EBC73-8479-4FB1-9C4C-53D59146E819}" vid="{DBB53E2A-4F3F-4CF5-9E4F-61F2BAE342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37CE0915155FE46A891CF01CFCF442C" ma:contentTypeVersion="10" ma:contentTypeDescription="Opret et nyt dokument." ma:contentTypeScope="" ma:versionID="c9bde3c2fef2bf8e5ecbe59d66b9f3ed">
  <xsd:schema xmlns:xsd="http://www.w3.org/2001/XMLSchema" xmlns:xs="http://www.w3.org/2001/XMLSchema" xmlns:p="http://schemas.microsoft.com/office/2006/metadata/properties" xmlns:ns3="07199d7e-4ab5-41da-8862-29b49d238271" xmlns:ns4="883bad15-e110-48e4-bf8c-5c6b17096d4b" targetNamespace="http://schemas.microsoft.com/office/2006/metadata/properties" ma:root="true" ma:fieldsID="7baa8dd7f9b68b8e267c418ae238376b" ns3:_="" ns4:_="">
    <xsd:import namespace="07199d7e-4ab5-41da-8862-29b49d238271"/>
    <xsd:import namespace="883bad15-e110-48e4-bf8c-5c6b17096d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199d7e-4ab5-41da-8862-29b49d2382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3bad15-e110-48e4-bf8c-5c6b17096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E0AB65-9307-4818-AD52-E4AB9D840F6D}">
  <ds:schemaRefs>
    <ds:schemaRef ds:uri="http://purl.org/dc/terms/"/>
    <ds:schemaRef ds:uri="883bad15-e110-48e4-bf8c-5c6b17096d4b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07199d7e-4ab5-41da-8862-29b49d238271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7A32888-47AD-4443-914F-40C25BF14F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6BEBC-4041-4F45-B691-0D5655C0B4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199d7e-4ab5-41da-8862-29b49d238271"/>
    <ds:schemaRef ds:uri="883bad15-e110-48e4-bf8c-5c6b17096d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Netcompany Powerpoint Skabelon</Template>
  <TotalTime>297</TotalTime>
  <Words>477</Words>
  <Application>Microsoft Office PowerPoint</Application>
  <PresentationFormat>On-screen Show (16:9)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System Font Regular</vt:lpstr>
      <vt:lpstr>Office Theme</vt:lpstr>
      <vt:lpstr>Netcompany</vt:lpstr>
      <vt:lpstr>Lidt om mig</vt:lpstr>
      <vt:lpstr>Lidt om Netcompany</vt:lpstr>
      <vt:lpstr>Lidt om Netcompany</vt:lpstr>
      <vt:lpstr>Lidt om mit liv i Netcompany</vt:lpstr>
      <vt:lpstr>Lidt om mit liv i Netcompany</vt:lpstr>
      <vt:lpstr>Lidt om mit liv i Netcompany</vt:lpstr>
      <vt:lpstr>Lidt om ”nogens” liv i Netcompany</vt:lpstr>
      <vt:lpstr>PowerPoint Presentation</vt:lpstr>
      <vt:lpstr>Lidt om Netcompany</vt:lpstr>
      <vt:lpstr>Påmindelse</vt:lpstr>
    </vt:vector>
  </TitlesOfParts>
  <Manager/>
  <Company>Netcompany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Netcompany</dc:title>
  <dc:subject/>
  <dc:creator>Michael Staal-Olsen</dc:creator>
  <cp:keywords/>
  <dc:description/>
  <cp:lastModifiedBy>Michael Staal-Olsen</cp:lastModifiedBy>
  <cp:revision>3</cp:revision>
  <dcterms:created xsi:type="dcterms:W3CDTF">2021-08-23T14:02:36Z</dcterms:created>
  <dcterms:modified xsi:type="dcterms:W3CDTF">2021-08-30T23:13:34Z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Netcompany</vt:lpwstr>
  </property>
  <property fmtid="{D5CDD505-2E9C-101B-9397-08002B2CF9AE}" pid="3" name="ContentTypeId">
    <vt:lpwstr>0x010100737CE0915155FE46A891CF01CFCF442C</vt:lpwstr>
  </property>
</Properties>
</file>